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ia e Data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Autoria e Data</a:t>
            </a:r>
          </a:p>
        </p:txBody>
      </p:sp>
      <p:sp>
        <p:nvSpPr>
          <p:cNvPr id="12" name="Título da Apresentação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Título da Apresentação</a:t>
            </a:r>
          </a:p>
        </p:txBody>
      </p:sp>
      <p:sp>
        <p:nvSpPr>
          <p:cNvPr id="13" name="Nível de Corpo Um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Subtítulo da Apresentação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úmero do Slide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ível de Corpo Um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Declaração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to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Informações do fato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Informações do fato</a:t>
            </a:r>
          </a:p>
        </p:txBody>
      </p:sp>
      <p:sp>
        <p:nvSpPr>
          <p:cNvPr id="107" name="Nível de Corpo Um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ribuição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Atribuição</a:t>
            </a:r>
          </a:p>
        </p:txBody>
      </p:sp>
      <p:sp>
        <p:nvSpPr>
          <p:cNvPr id="116" name="Nível de Corpo Um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“Citação Notável”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úmero do Slide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Mar sobre céu no pôr do sol 2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Mar sobre céu no pôr do sol 1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Praia e mar no pôr do sol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úmero do Slide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raia e mar no pôr do sol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úmero do Slide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o Slide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aia e mar no pôr do sol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ítulo da Apresentação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Título da Apresentação</a:t>
            </a:r>
          </a:p>
        </p:txBody>
      </p:sp>
      <p:sp>
        <p:nvSpPr>
          <p:cNvPr id="23" name="Nível de Corpo Um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Subtítulo da Apresentação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oria e Data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Autoria e Data</a:t>
            </a:r>
          </a:p>
        </p:txBody>
      </p:sp>
      <p:sp>
        <p:nvSpPr>
          <p:cNvPr id="2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do Slide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Título do Slide</a:t>
            </a:r>
          </a:p>
        </p:txBody>
      </p:sp>
      <p:sp>
        <p:nvSpPr>
          <p:cNvPr id="33" name="Mar sobre céu no pôr do sol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Nível de Corpo Um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Subtítulo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o Slid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43" name="Nível de Corpo Um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Subtítulo do Slid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Subtítulo do Slide</a:t>
            </a:r>
          </a:p>
        </p:txBody>
      </p:sp>
      <p:sp>
        <p:nvSpPr>
          <p:cNvPr id="4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ível de Corpo Um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úmero do Slide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ítulo do Slide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61" name="Mar sobre céu no pôr do sol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ubtítulo do Slide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Subtítulo do Slide</a:t>
            </a:r>
          </a:p>
        </p:txBody>
      </p:sp>
      <p:sp>
        <p:nvSpPr>
          <p:cNvPr id="63" name="Nível de Corpo Um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Número do Slide"/>
          <p:cNvSpPr txBox="1"/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a Seção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Título da Seção</a:t>
            </a:r>
          </a:p>
        </p:txBody>
      </p:sp>
      <p:sp>
        <p:nvSpPr>
          <p:cNvPr id="72" name="Número do Slide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o Slid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do Slide</a:t>
            </a:r>
          </a:p>
        </p:txBody>
      </p:sp>
      <p:sp>
        <p:nvSpPr>
          <p:cNvPr id="80" name="Subtítulo do Slid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Subtítulo do Slide</a:t>
            </a:r>
          </a:p>
        </p:txBody>
      </p:sp>
      <p:sp>
        <p:nvSpPr>
          <p:cNvPr id="81" name="Número do Slide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a Agend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da Agenda</a:t>
            </a:r>
          </a:p>
        </p:txBody>
      </p:sp>
      <p:sp>
        <p:nvSpPr>
          <p:cNvPr id="89" name="Nível de Corpo Um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Tópicos da Agenda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Subtítulo de Agenda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Subtítulo de Agenda</a:t>
            </a:r>
          </a:p>
        </p:txBody>
      </p:sp>
      <p:sp>
        <p:nvSpPr>
          <p:cNvPr id="91" name="Número do Slide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o Slide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Título do Slide</a:t>
            </a:r>
          </a:p>
        </p:txBody>
      </p:sp>
      <p:sp>
        <p:nvSpPr>
          <p:cNvPr id="3" name="Nível de Corpo Um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com marcadores do slide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ontent.u-blox.com/sites/default/files/NEO-M9N_Integrationmanual_UBX-19014286.pdf" TargetMode="External"/><Relationship Id="rId3" Type="http://schemas.openxmlformats.org/officeDocument/2006/relationships/hyperlink" Target="https://content.u-blox.com/sites/default/files/products/documents/GNSS-Antennas_AppNote_%28UBX-15030289%29.pdf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15 de agosto de 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15 de agosto de 2023</a:t>
            </a:r>
          </a:p>
        </p:txBody>
      </p:sp>
      <p:sp>
        <p:nvSpPr>
          <p:cNvPr id="152" name="GNSS Antenna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GNSS Antenna</a:t>
            </a:r>
          </a:p>
        </p:txBody>
      </p:sp>
      <p:sp>
        <p:nvSpPr>
          <p:cNvPr id="153" name="Parameters, choice and desig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Parameters, choice and design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Deci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Decision</a:t>
            </a:r>
          </a:p>
        </p:txBody>
      </p:sp>
      <p:sp>
        <p:nvSpPr>
          <p:cNvPr id="188" name="Due to the relative abundance of patch antennas on the market, it appears to be easier to find a patch antenna suits our need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Due to the relative abundance of patch antennas on the market, it appears to be easier to find a patch antenna suits our needs.</a:t>
            </a:r>
          </a:p>
          <a:p>
            <a:pPr/>
            <a:r>
              <a:t>It may be worth investing more to use helix antennas in future designs because of their broader beamwidth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Antenna requir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Antenna requirements</a:t>
            </a:r>
          </a:p>
        </p:txBody>
      </p:sp>
      <p:sp>
        <p:nvSpPr>
          <p:cNvPr id="191" name="High gain (&gt; 4 dBic)…"/>
          <p:cNvSpPr txBox="1"/>
          <p:nvPr>
            <p:ph type="body" idx="1"/>
          </p:nvPr>
        </p:nvSpPr>
        <p:spPr>
          <a:xfrm>
            <a:off x="1670798" y="4009348"/>
            <a:ext cx="21948578" cy="8483601"/>
          </a:xfrm>
          <a:prstGeom prst="rect">
            <a:avLst/>
          </a:prstGeom>
        </p:spPr>
        <p:txBody>
          <a:bodyPr/>
          <a:lstStyle/>
          <a:p>
            <a:pPr/>
            <a:r>
              <a:t>High gain (&gt; 4 dBic)</a:t>
            </a:r>
          </a:p>
          <a:p>
            <a:pPr/>
            <a:r>
              <a:t>Low noise amplifier (LNA) with a low noise figure (&lt; 2 dB)</a:t>
            </a:r>
          </a:p>
          <a:p>
            <a:pPr/>
            <a:r>
              <a:t>LNA gain less than 26 dB to avoid saturation of signal</a:t>
            </a:r>
          </a:p>
          <a:p>
            <a:pPr/>
            <a:r>
              <a:t>For active antenna, try to separate antenna gain (dBic) from LNA gain (dB)</a:t>
            </a:r>
          </a:p>
          <a:p>
            <a:pPr/>
            <a:r>
              <a:t>25 mm x 25 mm</a:t>
            </a:r>
            <a:br/>
            <a:br/>
            <a:r>
              <a:t>Also, from literature:</a:t>
            </a:r>
          </a:p>
          <a:p>
            <a:pPr/>
            <a:r>
              <a:t>Absolute minimum 2 MHz bandwidth for C/A code</a:t>
            </a:r>
          </a:p>
        </p:txBody>
      </p:sp>
      <p:sp>
        <p:nvSpPr>
          <p:cNvPr id="192" name="According to Ublox, manufacturer of the receiv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According to Ublox, manufacturer of the receiver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Captura de Tela 2023-08-18 às 06.55.33.png" descr="Captura de Tela 2023-08-18 às 06.55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5988" y="1127609"/>
            <a:ext cx="18372024" cy="114607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ACTPAT254 ACTIVE GPS ANTENN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ACTPAT254 ACTIVE GPS ANTENNA</a:t>
            </a:r>
          </a:p>
        </p:txBody>
      </p:sp>
      <p:pic>
        <p:nvPicPr>
          <p:cNvPr id="197" name="Captura de Tela 2023-08-18 às 07.17.42.png" descr="Captura de Tela 2023-08-18 às 07.17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7272" y="3333745"/>
            <a:ext cx="11243063" cy="8644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haracter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Characteristics</a:t>
            </a:r>
          </a:p>
        </p:txBody>
      </p:sp>
      <p:pic>
        <p:nvPicPr>
          <p:cNvPr id="200" name="Captura de Tela 2023-08-18 às 07.18.44.png" descr="Captura de Tela 2023-08-18 às 07.18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9303" y="2855510"/>
            <a:ext cx="12616702" cy="4707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Captura de Tela 2023-08-18 às 07.19.20.png" descr="Captura de Tela 2023-08-18 às 07.19.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84684" y="8235077"/>
            <a:ext cx="11214632" cy="3154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Diagrama de radiaç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Diagrama de radiação</a:t>
            </a:r>
          </a:p>
        </p:txBody>
      </p:sp>
      <p:pic>
        <p:nvPicPr>
          <p:cNvPr id="204" name="Captura de Tela 2023-08-18 às 07.32.33.png" descr="Captura de Tela 2023-08-18 às 07.32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2031" y="2359516"/>
            <a:ext cx="11441951" cy="10773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Design requirements 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requirements (1)</a:t>
            </a:r>
          </a:p>
        </p:txBody>
      </p:sp>
      <p:sp>
        <p:nvSpPr>
          <p:cNvPr id="207" name="Good match between antenna and cable impeda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Good match between antenna and cable impedance</a:t>
            </a:r>
          </a:p>
          <a:p>
            <a:pPr/>
            <a:r>
              <a:t>Short connection between antenna and receiver</a:t>
            </a:r>
          </a:p>
          <a:p>
            <a:pPr/>
            <a:r>
              <a:t>Visibility to the sky</a:t>
            </a:r>
          </a:p>
        </p:txBody>
      </p:sp>
      <p:sp>
        <p:nvSpPr>
          <p:cNvPr id="208" name="According to Ublox, manufacturer of the receiv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According to Ublox, manufacturer of the receiver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Design requirements 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requirements (2)</a:t>
            </a:r>
          </a:p>
        </p:txBody>
      </p:sp>
      <p:sp>
        <p:nvSpPr>
          <p:cNvPr id="211" name="Ground plane size"/>
          <p:cNvSpPr txBox="1"/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44" sz="44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Ground plane size</a:t>
            </a:r>
          </a:p>
        </p:txBody>
      </p:sp>
      <p:sp>
        <p:nvSpPr>
          <p:cNvPr id="212" name="A good allowance for ground plane size is typically in the area of 50 x 50 to 70 x 70 mm2."/>
          <p:cNvSpPr txBox="1"/>
          <p:nvPr>
            <p:ph type="body" sz="half" idx="1"/>
          </p:nvPr>
        </p:nvSpPr>
        <p:spPr>
          <a:xfrm>
            <a:off x="1533893" y="9119765"/>
            <a:ext cx="21316214" cy="3699788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A good allowance for ground plane size is typically in the area of 50 x 50 to 70 x 70 mm</a:t>
            </a:r>
            <a:r>
              <a:rPr baseline="62500" sz="800"/>
              <a:t>2</a:t>
            </a:r>
            <a:r>
              <a:t>. </a:t>
            </a:r>
            <a:endParaRPr sz="1200"/>
          </a:p>
        </p:txBody>
      </p:sp>
      <p:pic>
        <p:nvPicPr>
          <p:cNvPr id="213" name="Captura de Tela 2023-08-19 às 08.57.50.png" descr="Captura de Tela 2023-08-19 às 08.57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9593" y="3346565"/>
            <a:ext cx="14020153" cy="5643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Design requirements (3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requirements (3)</a:t>
            </a:r>
          </a:p>
        </p:txBody>
      </p:sp>
      <p:sp>
        <p:nvSpPr>
          <p:cNvPr id="216" name="Ground plane placement"/>
          <p:cNvSpPr txBox="1"/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44" sz="44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Ground plane placement</a:t>
            </a:r>
          </a:p>
        </p:txBody>
      </p:sp>
      <p:sp>
        <p:nvSpPr>
          <p:cNvPr id="217" name="No components should be placed close to the patch antenna…"/>
          <p:cNvSpPr txBox="1"/>
          <p:nvPr>
            <p:ph type="body" sz="half" idx="1"/>
          </p:nvPr>
        </p:nvSpPr>
        <p:spPr>
          <a:xfrm>
            <a:off x="1533893" y="8539908"/>
            <a:ext cx="21316214" cy="4279645"/>
          </a:xfrm>
          <a:prstGeom prst="rect">
            <a:avLst/>
          </a:prstGeom>
        </p:spPr>
        <p:txBody>
          <a:bodyPr/>
          <a:lstStyle/>
          <a:p>
            <a:pPr marL="382270" indent="-382270" defTabSz="1706837">
              <a:spcBef>
                <a:spcPts val="1600"/>
              </a:spcBef>
              <a:defRPr sz="3080"/>
            </a:pPr>
          </a:p>
          <a:p>
            <a:pPr marL="382270" indent="-382270" defTabSz="1706837">
              <a:spcBef>
                <a:spcPts val="1600"/>
              </a:spcBef>
              <a:defRPr sz="3080"/>
            </a:pPr>
            <a:r>
              <a:t>No components should be placed close to the patch antenna </a:t>
            </a:r>
            <a:br/>
          </a:p>
          <a:p>
            <a:pPr marL="382270" indent="-382270" defTabSz="1706837">
              <a:spcBef>
                <a:spcPts val="1600"/>
              </a:spcBef>
              <a:defRPr sz="3080"/>
            </a:pPr>
            <a:r>
              <a:t>Maintain a minimum distance between the antenna and the housing of the device </a:t>
            </a:r>
            <a:br/>
          </a:p>
          <a:p>
            <a:pPr marL="382270" indent="-382270" defTabSz="1706837">
              <a:spcBef>
                <a:spcPts val="1600"/>
              </a:spcBef>
              <a:defRPr sz="3080"/>
            </a:pPr>
            <a:r>
              <a:t>No signal lines should pass under or near the antenna</a:t>
            </a:r>
            <a:endParaRPr sz="839"/>
          </a:p>
        </p:txBody>
      </p:sp>
      <p:pic>
        <p:nvPicPr>
          <p:cNvPr id="218" name="Captura de Tela 2023-08-19 às 09.10.40.png" descr="Captura de Tela 2023-08-19 às 09.10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4736" y="3281301"/>
            <a:ext cx="14814528" cy="5566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Design requirements (3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requirements (3)</a:t>
            </a:r>
          </a:p>
        </p:txBody>
      </p:sp>
      <p:sp>
        <p:nvSpPr>
          <p:cNvPr id="221" name="Ground plane placement"/>
          <p:cNvSpPr txBox="1"/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44" sz="44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Ground plane placement</a:t>
            </a:r>
          </a:p>
        </p:txBody>
      </p:sp>
      <p:pic>
        <p:nvPicPr>
          <p:cNvPr id="222" name="Captura de Tela 2023-08-19 às 09.15.04.png" descr="Captura de Tela 2023-08-19 às 09.15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4043" y="3837898"/>
            <a:ext cx="10718801" cy="882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Notice the size of the ground plane…"/>
          <p:cNvSpPr txBox="1"/>
          <p:nvPr/>
        </p:nvSpPr>
        <p:spPr>
          <a:xfrm>
            <a:off x="13544550" y="6633524"/>
            <a:ext cx="8190002" cy="2053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700"/>
            </a:pPr>
            <a:r>
              <a:t>Notice the size of the ground plane</a:t>
            </a:r>
          </a:p>
          <a:p>
            <a:pPr>
              <a:defRPr sz="3700"/>
            </a:pPr>
            <a:r>
              <a:t> on their circuit as well as the distance</a:t>
            </a:r>
            <a:br/>
            <a:r>
              <a:t> from other components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NSS signal character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GNSS signal characteristics</a:t>
            </a:r>
          </a:p>
        </p:txBody>
      </p:sp>
      <p:sp>
        <p:nvSpPr>
          <p:cNvPr id="156" name="Right-hand circular polarised (RHCP) to minimise polarisation rejection of inclined antennas (0 - 3 dB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Right-hand circular polarised (RHCP) to minimise polarisation rejection of inclined antennas (0 - 3 dB)</a:t>
            </a:r>
          </a:p>
          <a:p>
            <a:pPr/>
            <a:r>
              <a:t>Single-bounce multipath signal (e.g. seawater) is left-hand circular polarised and needs to be suppressed</a:t>
            </a:r>
          </a:p>
          <a:p>
            <a:pPr/>
            <a:r>
              <a:t>L1 at 1575,42 MHz with 24 MHz bandwidth</a:t>
            </a:r>
          </a:p>
          <a:p>
            <a:pPr/>
            <a:r>
              <a:t>Arrives on earth 15 dB below the noise floor; correlation with self-generated code identifies it</a:t>
            </a:r>
          </a:p>
          <a:p>
            <a:pPr/>
            <a:r>
              <a:t>4 satellite signals are required for Position, Velocity, Time (PVT)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Design requirements (4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requirements (4)</a:t>
            </a:r>
          </a:p>
        </p:txBody>
      </p:sp>
      <p:sp>
        <p:nvSpPr>
          <p:cNvPr id="226" name="Ground plane design"/>
          <p:cNvSpPr txBox="1"/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44" sz="44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Ground plane design</a:t>
            </a:r>
          </a:p>
        </p:txBody>
      </p:sp>
      <p:pic>
        <p:nvPicPr>
          <p:cNvPr id="227" name="Captura de Tela 2023-08-19 às 09.59.44.png" descr="Captura de Tela 2023-08-19 às 09.59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7184" y="5453619"/>
            <a:ext cx="12289411" cy="4173400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The outer extent of the power plane should be within the extent of the ground plane.…"/>
          <p:cNvSpPr txBox="1"/>
          <p:nvPr>
            <p:ph type="body" sz="quarter" idx="1"/>
          </p:nvPr>
        </p:nvSpPr>
        <p:spPr>
          <a:xfrm>
            <a:off x="14547575" y="3834700"/>
            <a:ext cx="7743552" cy="8483601"/>
          </a:xfrm>
          <a:prstGeom prst="rect">
            <a:avLst/>
          </a:prstGeom>
        </p:spPr>
        <p:txBody>
          <a:bodyPr/>
          <a:lstStyle/>
          <a:p>
            <a:pPr/>
            <a:r>
              <a:t>The outer extent of the power plane should be within the extent of the ground plane.</a:t>
            </a:r>
          </a:p>
          <a:p>
            <a:pPr/>
            <a:r>
              <a:t>Have a ground frame on the circumference of every layer that is connected to the ground plane with as many vias as possible.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Design requirements (5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requirements (5)</a:t>
            </a:r>
          </a:p>
        </p:txBody>
      </p:sp>
      <p:sp>
        <p:nvSpPr>
          <p:cNvPr id="231" name="Capacitors"/>
          <p:cNvSpPr txBox="1"/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44" sz="44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Capacitors</a:t>
            </a:r>
          </a:p>
        </p:txBody>
      </p:sp>
      <p:sp>
        <p:nvSpPr>
          <p:cNvPr id="232" name="At least a X5R quality should be selected…"/>
          <p:cNvSpPr txBox="1"/>
          <p:nvPr>
            <p:ph type="body" sz="quarter" idx="1"/>
          </p:nvPr>
        </p:nvSpPr>
        <p:spPr>
          <a:xfrm>
            <a:off x="14525744" y="5013573"/>
            <a:ext cx="7743551" cy="8483601"/>
          </a:xfrm>
          <a:prstGeom prst="rect">
            <a:avLst/>
          </a:prstGeom>
        </p:spPr>
        <p:txBody>
          <a:bodyPr/>
          <a:lstStyle/>
          <a:p>
            <a:pPr/>
            <a:r>
              <a:t>At least a X5R quality should be selected </a:t>
            </a:r>
          </a:p>
          <a:p>
            <a:pPr/>
            <a:r>
              <a:t>Y5V or Z5U types may lose almost all of their capacitance at extreme temperatures </a:t>
            </a:r>
          </a:p>
        </p:txBody>
      </p:sp>
      <p:pic>
        <p:nvPicPr>
          <p:cNvPr id="233" name="Captura de Tela 2023-08-19 às 10.28.24.png" descr="Captura de Tela 2023-08-19 às 10.28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6908" y="3577360"/>
            <a:ext cx="6841751" cy="9347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Design requirements (6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requirements (6)</a:t>
            </a:r>
          </a:p>
        </p:txBody>
      </p:sp>
      <p:sp>
        <p:nvSpPr>
          <p:cNvPr id="236" name="Voltage supply check"/>
          <p:cNvSpPr txBox="1"/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44" sz="44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Voltage supply check</a:t>
            </a:r>
          </a:p>
        </p:txBody>
      </p:sp>
      <p:sp>
        <p:nvSpPr>
          <p:cNvPr id="237" name="Voltage supply ripple must be below 50 mV p-p…"/>
          <p:cNvSpPr txBox="1"/>
          <p:nvPr>
            <p:ph type="body" idx="1"/>
          </p:nvPr>
        </p:nvSpPr>
        <p:spPr>
          <a:xfrm>
            <a:off x="2212812" y="4009348"/>
            <a:ext cx="17349441" cy="8483601"/>
          </a:xfrm>
          <a:prstGeom prst="rect">
            <a:avLst/>
          </a:prstGeom>
        </p:spPr>
        <p:txBody>
          <a:bodyPr/>
          <a:lstStyle/>
          <a:p>
            <a:pPr/>
            <a:r>
              <a:t>Voltage supply ripple must be below 50 mV p-p</a:t>
            </a:r>
          </a:p>
          <a:p>
            <a:pPr/>
            <a:r>
              <a:t>Place LDO for GNSS close to the receiver</a:t>
            </a:r>
          </a:p>
          <a:p>
            <a:pPr/>
            <a:r>
              <a:t>Use wide  PCB traces or power planes</a:t>
            </a:r>
          </a:p>
          <a:p>
            <a:pPr/>
            <a:r>
              <a:t>Ensure there are no inductors, resistors, fuses or diodes between LDO and GNSS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Design requirements (7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requirements (7)</a:t>
            </a:r>
          </a:p>
        </p:txBody>
      </p:sp>
      <p:sp>
        <p:nvSpPr>
          <p:cNvPr id="240" name="Impedance matching"/>
          <p:cNvSpPr txBox="1"/>
          <p:nvPr/>
        </p:nvSpPr>
        <p:spPr>
          <a:xfrm>
            <a:off x="1219200" y="2384648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pc="-44" sz="44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Impedance matching</a:t>
            </a:r>
          </a:p>
        </p:txBody>
      </p:sp>
      <p:sp>
        <p:nvSpPr>
          <p:cNvPr id="241" name="Centre frequency of antenna can shift away from GNSS frequency due to disturbances in near field…"/>
          <p:cNvSpPr txBox="1"/>
          <p:nvPr>
            <p:ph type="body" idx="1"/>
          </p:nvPr>
        </p:nvSpPr>
        <p:spPr>
          <a:xfrm>
            <a:off x="1754616" y="3660052"/>
            <a:ext cx="19663271" cy="8483601"/>
          </a:xfrm>
          <a:prstGeom prst="rect">
            <a:avLst/>
          </a:prstGeom>
        </p:spPr>
        <p:txBody>
          <a:bodyPr/>
          <a:lstStyle/>
          <a:p>
            <a:pPr marL="425957" indent="-425957" defTabSz="1901904">
              <a:spcBef>
                <a:spcPts val="1800"/>
              </a:spcBef>
              <a:defRPr sz="3432"/>
            </a:pPr>
            <a:r>
              <a:t>Centre frequency of antenna can shift away from GNSS frequency due to disturbances in near field</a:t>
            </a:r>
          </a:p>
          <a:p>
            <a:pPr marL="425957" indent="-425957" defTabSz="1901904">
              <a:spcBef>
                <a:spcPts val="1800"/>
              </a:spcBef>
              <a:defRPr sz="3432"/>
            </a:pPr>
            <a:r>
              <a:t>Can be caused by ground plane or by enclosure with dielectric constant different from the air</a:t>
            </a:r>
          </a:p>
          <a:p>
            <a:pPr marL="425957" indent="-425957" defTabSz="1901904">
              <a:spcBef>
                <a:spcPts val="1800"/>
              </a:spcBef>
              <a:defRPr sz="3432"/>
            </a:pPr>
            <a:r>
              <a:t>Receiver has internal DC block and 50 Ω impedance matching for GNSS so there is no need to add these components to RF path</a:t>
            </a:r>
          </a:p>
          <a:p>
            <a:pPr marL="425957" indent="-425957" defTabSz="1901904">
              <a:spcBef>
                <a:spcPts val="1800"/>
              </a:spcBef>
              <a:defRPr sz="3432"/>
            </a:pPr>
            <a:r>
              <a:t>Although we are using an active antenna, UBLOX says:</a:t>
            </a:r>
            <a:br/>
            <a:r>
              <a:rPr i="1"/>
              <a:t>“If the interconnect length between the antenna and LNA is much shorter than the wavelength (9.5 cm on FR-4), the matching losses become less important. “</a:t>
            </a:r>
            <a:endParaRPr i="1"/>
          </a:p>
          <a:p>
            <a:pPr marL="425957" indent="-425957" defTabSz="1901904">
              <a:spcBef>
                <a:spcPts val="1800"/>
              </a:spcBef>
              <a:defRPr sz="3432"/>
            </a:pPr>
            <a:r>
              <a:t>As our transmission line from UF connector for matched and shielded antenna cable on PCB to receiver is short, perhaps we can trust this</a:t>
            </a:r>
          </a:p>
          <a:p>
            <a:pPr marL="425957" indent="-425957" defTabSz="1901904">
              <a:spcBef>
                <a:spcPts val="1800"/>
              </a:spcBef>
              <a:defRPr sz="3432"/>
            </a:pPr>
            <a:r>
              <a:t>The SAW filter has input and output impedances of 50 Ω so the losses are minimal and there should be no phase distortion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Initial Schematic 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Initial Schematic (1)</a:t>
            </a:r>
          </a:p>
        </p:txBody>
      </p:sp>
      <p:sp>
        <p:nvSpPr>
          <p:cNvPr id="244" name="Antenn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Antenna</a:t>
            </a:r>
          </a:p>
        </p:txBody>
      </p:sp>
      <p:pic>
        <p:nvPicPr>
          <p:cNvPr id="245" name="Captura de Tela 2023-08-19 às 18.09.43.png" descr="Captura de Tela 2023-08-19 às 18.09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62575" y="3239328"/>
            <a:ext cx="1347470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X7R 100 nF 10% 16 V"/>
          <p:cNvSpPr txBox="1"/>
          <p:nvPr/>
        </p:nvSpPr>
        <p:spPr>
          <a:xfrm>
            <a:off x="10400386" y="9479817"/>
            <a:ext cx="1396578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1200"/>
              </a:spcBef>
              <a:defRPr sz="1066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X7R 100 nF 10% 16 V </a:t>
            </a:r>
            <a:endParaRPr sz="1200"/>
          </a:p>
        </p:txBody>
      </p:sp>
      <p:sp>
        <p:nvSpPr>
          <p:cNvPr id="247" name="27 nH, impedance &gt; 500 Ω at GNSS…"/>
          <p:cNvSpPr txBox="1"/>
          <p:nvPr/>
        </p:nvSpPr>
        <p:spPr>
          <a:xfrm>
            <a:off x="11901640" y="6838346"/>
            <a:ext cx="2100789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spcBef>
                <a:spcPts val="1200"/>
              </a:spcBef>
              <a:defRPr sz="106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27 nH, impedance &gt; 500 Ω at GNSS</a:t>
            </a:r>
          </a:p>
          <a:p>
            <a:pPr algn="l" defTabSz="457200">
              <a:lnSpc>
                <a:spcPct val="100000"/>
              </a:lnSpc>
              <a:spcBef>
                <a:spcPts val="1200"/>
              </a:spcBef>
              <a:defRPr sz="1066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frequency, rated current &gt; 300 mA </a:t>
            </a:r>
            <a:endParaRPr sz="1200"/>
          </a:p>
        </p:txBody>
      </p:sp>
      <p:sp>
        <p:nvSpPr>
          <p:cNvPr id="248" name="10 Ω 10% 0.25 W"/>
          <p:cNvSpPr txBox="1"/>
          <p:nvPr/>
        </p:nvSpPr>
        <p:spPr>
          <a:xfrm>
            <a:off x="12900514" y="9479817"/>
            <a:ext cx="113165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1200"/>
              </a:spcBef>
              <a:defRPr sz="1066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10 Ω 10% 0.25 W </a:t>
            </a:r>
            <a:endParaRPr sz="1200"/>
          </a:p>
        </p:txBody>
      </p:sp>
      <p:sp>
        <p:nvSpPr>
          <p:cNvPr id="249" name="Linha"/>
          <p:cNvSpPr/>
          <p:nvPr/>
        </p:nvSpPr>
        <p:spPr>
          <a:xfrm>
            <a:off x="11752081" y="6687660"/>
            <a:ext cx="219430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Initial Schematic 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Initial Schematic (2)</a:t>
            </a:r>
          </a:p>
        </p:txBody>
      </p:sp>
      <p:sp>
        <p:nvSpPr>
          <p:cNvPr id="252" name="Rest of circui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Rest of circuit</a:t>
            </a:r>
          </a:p>
        </p:txBody>
      </p:sp>
      <p:pic>
        <p:nvPicPr>
          <p:cNvPr id="253" name="Captura de Tela 2023-08-19 às 18.10.28.png" descr="Captura de Tela 2023-08-19 às 18.10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0250" y="3469598"/>
            <a:ext cx="12763500" cy="9563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256" name="NEO-M9N Integration manual https://content.u-blox.com/sites/default/files/NEO-M9N_Integrationmanual_UBX-19014286.pd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9717" indent="-529717" defTabSz="2365188">
              <a:spcBef>
                <a:spcPts val="2300"/>
              </a:spcBef>
              <a:defRPr sz="4268"/>
            </a:pPr>
            <a:r>
              <a:t>NEO-M9N Integration manual</a:t>
            </a:r>
            <a:br/>
            <a:r>
              <a:rPr u="sng">
                <a:hlinkClick r:id="rId2" invalidUrl="" action="" tgtFrame="" tooltip="" history="1" highlightClick="0" endSnd="0"/>
              </a:rPr>
              <a:t>https://content.u-blox.com/sites/default/files/NEO-M9N_Integrationmanual_UBX-19014286.pdf</a:t>
            </a:r>
          </a:p>
          <a:p>
            <a:pPr marL="529717" indent="-529717" defTabSz="2365188">
              <a:spcBef>
                <a:spcPts val="2300"/>
              </a:spcBef>
              <a:defRPr sz="4268"/>
            </a:pPr>
            <a:r>
              <a:t>GNSS Antennas AppNote</a:t>
            </a:r>
            <a:br/>
            <a:r>
              <a:rPr u="sng">
                <a:hlinkClick r:id="rId3" invalidUrl="" action="" tgtFrame="" tooltip="" history="1" highlightClick="0" endSnd="0"/>
              </a:rPr>
              <a:t>https://content.u-blox.com/sites/default/files/products/documents/GNSS-Antennas_AppNote_%28UBX-15030289%29.pdf</a:t>
            </a:r>
          </a:p>
          <a:p>
            <a:pPr marL="529717" indent="-529717" defTabSz="2365188">
              <a:spcBef>
                <a:spcPts val="2300"/>
              </a:spcBef>
              <a:defRPr sz="4268"/>
            </a:pPr>
            <a:r>
              <a:t>GPS/GNSS Antennas, B Rama Bao et al (2013)</a:t>
            </a:r>
          </a:p>
          <a:p>
            <a:pPr marL="529717" indent="-529717" defTabSz="2365188">
              <a:spcBef>
                <a:spcPts val="2300"/>
              </a:spcBef>
              <a:defRPr sz="4268"/>
            </a:pPr>
            <a:r>
              <a:t>NEO-M9N-00B DataSheet</a:t>
            </a:r>
            <a:br/>
            <a:r>
              <a:t>https://content.u-blox.com/sites/default/files/NEO-M9N-00B_DataSheet_UBX-19014285.pdf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Ideal GNSS antenna directiv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Ideal GNSS antenna directivity</a:t>
            </a:r>
          </a:p>
        </p:txBody>
      </p:sp>
      <p:pic>
        <p:nvPicPr>
          <p:cNvPr id="159" name="Captura de Tela 2023-08-15 às 14.07.54.png" descr="Captura de Tela 2023-08-15 às 14.07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8870" y="2934183"/>
            <a:ext cx="13303958" cy="8757705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Radiation in the upper hemisphere…"/>
          <p:cNvSpPr txBox="1"/>
          <p:nvPr>
            <p:ph type="body" sz="half" idx="1"/>
          </p:nvPr>
        </p:nvSpPr>
        <p:spPr>
          <a:xfrm>
            <a:off x="14299831" y="3302296"/>
            <a:ext cx="8204437" cy="8483601"/>
          </a:xfrm>
          <a:prstGeom prst="rect">
            <a:avLst/>
          </a:prstGeom>
        </p:spPr>
        <p:txBody>
          <a:bodyPr/>
          <a:lstStyle/>
          <a:p>
            <a:pPr/>
            <a:r>
              <a:t>Radiation in the upper hemisphere</a:t>
            </a:r>
          </a:p>
          <a:p>
            <a:pPr/>
            <a:r>
              <a:t>Radiation stops at masking angle to prevent multipath signals and other interference</a:t>
            </a:r>
          </a:p>
          <a:p>
            <a:pPr/>
            <a:r>
              <a:t>5º masking angle permits 5 satellites 100% of the time and 7 satellites 80% of the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Ideal  minimum gain beamwidth and polaris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79" sz="7979"/>
            </a:lvl1pPr>
          </a:lstStyle>
          <a:p>
            <a:pPr/>
            <a:r>
              <a:t>Ideal  minimum gain beamwidth and polarisation </a:t>
            </a:r>
          </a:p>
        </p:txBody>
      </p:sp>
      <p:pic>
        <p:nvPicPr>
          <p:cNvPr id="163" name="Zj-sss42Yz6Jw3aHBMsuAqsD4xbdWnKXlXLSTr251FJIp8FJuc5XCsLmv0XgMO3DG-K9JsanzyJj7AStqrvHdqmX8WeN2kvV0M1Qqb5X9Yw4jVoLXlu7zc-ZcRZ6Xa5n86eR_DGKVky1.png" descr="Zj-sss42Yz6Jw3aHBMsuAqsD4xbdWnKXlXLSTr251FJIp8FJuc5XCsLmv0XgMO3DG-K9JsanzyJj7AStqrvHdqmX8WeN2kvV0M1Qqb5X9Yw4jVoLXlu7zc-ZcRZ6Xa5n86eR_DGKVky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3111" y="3730856"/>
            <a:ext cx="12704492" cy="8371846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The minimum gain antenna beamwidth provides the gain necessary for the antenna to acquire and track at least four satellites, providing the best geometrical dilution of precision (GDOP)…"/>
          <p:cNvSpPr txBox="1"/>
          <p:nvPr>
            <p:ph type="body" sz="half" idx="1"/>
          </p:nvPr>
        </p:nvSpPr>
        <p:spPr>
          <a:xfrm>
            <a:off x="13713981" y="4510832"/>
            <a:ext cx="9548583" cy="8483601"/>
          </a:xfrm>
          <a:prstGeom prst="rect">
            <a:avLst/>
          </a:prstGeom>
        </p:spPr>
        <p:txBody>
          <a:bodyPr/>
          <a:lstStyle/>
          <a:p>
            <a:pPr marL="518794" indent="-518794" defTabSz="2316421">
              <a:spcBef>
                <a:spcPts val="2200"/>
              </a:spcBef>
              <a:defRPr sz="4180"/>
            </a:pPr>
            <a:r>
              <a:t>The minimum gain antenna beamwidth provides the gain necessary for the antenna to acquire and track at least four satellites, providing the best geometrical dilution of precision (GDOP)</a:t>
            </a:r>
          </a:p>
          <a:p>
            <a:pPr marL="518794" indent="-518794" defTabSz="2316421">
              <a:spcBef>
                <a:spcPts val="2200"/>
              </a:spcBef>
              <a:defRPr sz="4180"/>
            </a:pPr>
            <a:r>
              <a:t>GDOP expresses the uncertainty of all parameters such as latitude, longi- tude, height, and the clock offset 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Accuracy of measur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Accuracy of measurements</a:t>
            </a:r>
          </a:p>
        </p:txBody>
      </p:sp>
      <p:sp>
        <p:nvSpPr>
          <p:cNvPr id="167" name="The accuracy of GNSS position in the horizontal direction, or HDOP is optimized when signals from low elevation satellites are acquired by the antenna and the line- of-sight vectors are evenly distributed in azimuth.…"/>
          <p:cNvSpPr txBox="1"/>
          <p:nvPr>
            <p:ph type="body" idx="1"/>
          </p:nvPr>
        </p:nvSpPr>
        <p:spPr>
          <a:xfrm>
            <a:off x="1444783" y="4013200"/>
            <a:ext cx="21722994" cy="8483600"/>
          </a:xfrm>
          <a:prstGeom prst="rect">
            <a:avLst/>
          </a:prstGeom>
        </p:spPr>
        <p:txBody>
          <a:bodyPr/>
          <a:lstStyle/>
          <a:p>
            <a:pPr/>
            <a:r>
              <a:t>The accuracy of GNSS position in the horizontal direction, or HDOP is optimized when signals from low elevation satellites are acquired by the antenna and the line- of-sight vectors are evenly distributed in azimuth. </a:t>
            </a:r>
          </a:p>
          <a:p>
            <a:pPr/>
            <a:r>
              <a:t>The position accuracy along the vertical (up) axis or VDOP is optimized when the antenna is able to acquire signals from the higher elevation satellites. </a:t>
            </a:r>
          </a:p>
          <a:p>
            <a:pPr/>
            <a:r>
              <a:t>Parkinson [23] has shown that the best GDOP for 4 satellites is obtained when one satellite is over- head (i.e., at an elevation angle of 90° and azimuth angle of 0°) and the other three satellites are equally spaced at the minimum elevation of 5° and at azimuth angles of 0°, 120°, and 240°.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ombining antenna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Combining antennas?</a:t>
            </a:r>
          </a:p>
        </p:txBody>
      </p:sp>
      <p:sp>
        <p:nvSpPr>
          <p:cNvPr id="170" name="Narrow beamwidth can give good Vertical Dilution of Precision (VDOP)…"/>
          <p:cNvSpPr txBox="1"/>
          <p:nvPr>
            <p:ph type="body" sz="quarter" idx="1"/>
          </p:nvPr>
        </p:nvSpPr>
        <p:spPr>
          <a:xfrm>
            <a:off x="15319440" y="4171313"/>
            <a:ext cx="7777247" cy="8483601"/>
          </a:xfrm>
          <a:prstGeom prst="rect">
            <a:avLst/>
          </a:prstGeom>
        </p:spPr>
        <p:txBody>
          <a:bodyPr/>
          <a:lstStyle/>
          <a:p>
            <a:pPr/>
            <a:r>
              <a:t>Narrow beamwidth can give good Vertical Dilution of Precision (VDOP)</a:t>
            </a:r>
          </a:p>
          <a:p>
            <a:pPr/>
            <a:r>
              <a:t>Broader beamwidth can improve HDOP</a:t>
            </a:r>
          </a:p>
          <a:p>
            <a:pPr/>
            <a:r>
              <a:t>Two GNSS systems could be used and replace the accelerometer</a:t>
            </a:r>
          </a:p>
        </p:txBody>
      </p:sp>
      <p:pic>
        <p:nvPicPr>
          <p:cNvPr id="171" name="Captura de Tela 2023-08-15 às 14.35.02.png" descr="Captura de Tela 2023-08-15 às 14.35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896" y="4127000"/>
            <a:ext cx="14224056" cy="8572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eneral antenna character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General antenna characteristics</a:t>
            </a:r>
          </a:p>
        </p:txBody>
      </p:sp>
      <p:sp>
        <p:nvSpPr>
          <p:cNvPr id="174" name="Gain (dBic) - gain of circularly polarised antenna over isotropic antenna (Ublox - &gt; 2 dBic…"/>
          <p:cNvSpPr txBox="1"/>
          <p:nvPr>
            <p:ph type="body" idx="1"/>
          </p:nvPr>
        </p:nvSpPr>
        <p:spPr>
          <a:xfrm>
            <a:off x="1720560" y="4013200"/>
            <a:ext cx="21447218" cy="8483600"/>
          </a:xfrm>
          <a:prstGeom prst="rect">
            <a:avLst/>
          </a:prstGeom>
        </p:spPr>
        <p:txBody>
          <a:bodyPr/>
          <a:lstStyle/>
          <a:p>
            <a:pPr/>
            <a:r>
              <a:t>Gain (dBic) - gain of circularly polarised antenna over isotropic antenna (Ublox - &gt; 2 dBic</a:t>
            </a:r>
          </a:p>
          <a:p>
            <a:pPr/>
            <a:r>
              <a:t>Voltage Standing Wave Ratio (VSWR) - measure of reflected signal on the antenna’s transmission line (1 is ideal, above 6 means more than 50% is reflected)</a:t>
            </a:r>
          </a:p>
          <a:p>
            <a:pPr/>
            <a:r>
              <a:t>Phase center variation - where the signal hits the antenna; the lower the better</a:t>
            </a:r>
          </a:p>
          <a:p>
            <a:pPr/>
            <a:r>
              <a:t>Return loss - incident power over reflected power; ideal is ∞ dB</a:t>
            </a:r>
          </a:p>
          <a:p>
            <a:pPr/>
            <a:r>
              <a:t>Axial ratio - measure of deviation from circular polarisation; the ideal is 0 dB</a:t>
            </a:r>
          </a:p>
          <a:p>
            <a:pPr/>
            <a:r>
              <a:t>Front-to-back </a:t>
            </a:r>
            <a:r>
              <a:rPr sz="4300"/>
              <a:t>ratio - radiation from front versus radiation from back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Helix anten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Helix antena</a:t>
            </a:r>
          </a:p>
        </p:txBody>
      </p:sp>
      <p:sp>
        <p:nvSpPr>
          <p:cNvPr id="177" name="Approximately 18 mm x 10 mm…"/>
          <p:cNvSpPr txBox="1"/>
          <p:nvPr>
            <p:ph type="body" sz="half" idx="1"/>
          </p:nvPr>
        </p:nvSpPr>
        <p:spPr>
          <a:xfrm>
            <a:off x="13077592" y="4013200"/>
            <a:ext cx="10090184" cy="8483600"/>
          </a:xfrm>
          <a:prstGeom prst="rect">
            <a:avLst/>
          </a:prstGeom>
        </p:spPr>
        <p:txBody>
          <a:bodyPr/>
          <a:lstStyle/>
          <a:p>
            <a:pPr marL="518794" indent="-518794" defTabSz="2316421">
              <a:spcBef>
                <a:spcPts val="2200"/>
              </a:spcBef>
              <a:defRPr sz="4180"/>
            </a:pPr>
            <a:r>
              <a:t>Approximately 18 mm x 10 mm</a:t>
            </a:r>
          </a:p>
          <a:p>
            <a:pPr marL="518794" indent="-518794" defTabSz="2316421">
              <a:spcBef>
                <a:spcPts val="2200"/>
              </a:spcBef>
              <a:defRPr sz="4180"/>
            </a:pPr>
            <a:r>
              <a:t>Ground plane not required</a:t>
            </a:r>
          </a:p>
          <a:p>
            <a:pPr marL="518794" indent="-518794" defTabSz="2316421">
              <a:spcBef>
                <a:spcPts val="2200"/>
              </a:spcBef>
              <a:defRPr sz="4180"/>
            </a:pPr>
            <a:r>
              <a:t>Can be more suited to tilting surface (e.g. a buoy)</a:t>
            </a:r>
          </a:p>
          <a:p>
            <a:pPr marL="518794" indent="-518794" defTabSz="2316421">
              <a:spcBef>
                <a:spcPts val="2200"/>
              </a:spcBef>
              <a:defRPr sz="4180"/>
            </a:pPr>
            <a:r>
              <a:t>Good back lobe</a:t>
            </a:r>
          </a:p>
          <a:p>
            <a:pPr marL="518794" indent="-518794" defTabSz="2316421">
              <a:spcBef>
                <a:spcPts val="2200"/>
              </a:spcBef>
              <a:defRPr sz="4180"/>
            </a:pPr>
            <a:r>
              <a:t>~9 dB axial ratio</a:t>
            </a:r>
          </a:p>
          <a:p>
            <a:pPr marL="518794" indent="-518794" defTabSz="2316421">
              <a:spcBef>
                <a:spcPts val="2200"/>
              </a:spcBef>
              <a:defRPr sz="4180"/>
            </a:pPr>
            <a:r>
              <a:t>Fairly narrow bandwidth</a:t>
            </a:r>
          </a:p>
          <a:p>
            <a:pPr marL="518794" indent="-518794" defTabSz="2316421">
              <a:spcBef>
                <a:spcPts val="2200"/>
              </a:spcBef>
              <a:defRPr sz="4180"/>
            </a:pPr>
            <a:r>
              <a:t>When used with a balun, front-to-back ratio can be poor</a:t>
            </a:r>
          </a:p>
        </p:txBody>
      </p:sp>
      <p:pic>
        <p:nvPicPr>
          <p:cNvPr id="178" name="Captura de Tela 2023-08-15 às 18.51.59.png" descr="Captura de Tela 2023-08-15 às 18.51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1370" y="3384438"/>
            <a:ext cx="8285560" cy="2590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Captura de Tela 2023-08-15 às 18.57.10.png" descr="Captura de Tela 2023-08-15 às 18.57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0570" y="6142139"/>
            <a:ext cx="6387160" cy="6436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atch antenn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Patch antenna</a:t>
            </a:r>
          </a:p>
        </p:txBody>
      </p:sp>
      <p:sp>
        <p:nvSpPr>
          <p:cNvPr id="182" name="25 mm x 25 mm…"/>
          <p:cNvSpPr txBox="1"/>
          <p:nvPr>
            <p:ph type="body" sz="half" idx="1"/>
          </p:nvPr>
        </p:nvSpPr>
        <p:spPr>
          <a:xfrm>
            <a:off x="11644054" y="4013200"/>
            <a:ext cx="11523723" cy="8483600"/>
          </a:xfrm>
          <a:prstGeom prst="rect">
            <a:avLst/>
          </a:prstGeom>
        </p:spPr>
        <p:txBody>
          <a:bodyPr/>
          <a:lstStyle/>
          <a:p>
            <a:pPr/>
            <a:r>
              <a:t>25 mm x 25 mm</a:t>
            </a:r>
          </a:p>
          <a:p>
            <a:pPr/>
            <a:r>
              <a:t>Large ground plane (70 mm x 70 mm) can result in better gain</a:t>
            </a:r>
          </a:p>
          <a:p>
            <a:pPr/>
            <a:r>
              <a:t>Ideal for flat surface</a:t>
            </a:r>
          </a:p>
          <a:p>
            <a:pPr/>
            <a:r>
              <a:t>Cheaper than helix antenna</a:t>
            </a:r>
          </a:p>
          <a:p>
            <a:pPr/>
            <a:r>
              <a:t>Often have narrow bandwidth (2 MHz) just enough for civilian access (C/A) code </a:t>
            </a:r>
          </a:p>
        </p:txBody>
      </p:sp>
      <p:pic>
        <p:nvPicPr>
          <p:cNvPr id="183" name="Captura de Tela 2023-08-15 às 19.01.48.png" descr="Captura de Tela 2023-08-15 às 19.01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6019" y="3388524"/>
            <a:ext cx="2540001" cy="256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Captura de Tela 2023-08-15 às 19.04.41.png" descr="Captura de Tela 2023-08-15 às 19.04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0938" y="6840549"/>
            <a:ext cx="6781801" cy="3784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Upper hemisphere only…"/>
          <p:cNvSpPr txBox="1"/>
          <p:nvPr/>
        </p:nvSpPr>
        <p:spPr>
          <a:xfrm>
            <a:off x="164546" y="11049606"/>
            <a:ext cx="6787897" cy="967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Upper hemisphere only</a:t>
            </a:r>
          </a:p>
          <a:p>
            <a:pPr/>
            <a:r>
              <a:t> (lower hemisphere dependent on ground plane)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